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200"/>
            </a:lvl1pPr>
          </a:lstStyle>
          <a:p>
            <a:fld id="{967E5A76-40EE-4695-981A-5C6D4186E9CB}" type="datetimeFigureOut">
              <a:rPr lang="en-US" smtClean="0"/>
              <a:pPr/>
              <a:t>11/5/2009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0" tIns="46585" rIns="93170" bIns="4658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0" tIns="46585" rIns="93170" bIns="4658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200"/>
            </a:lvl1pPr>
          </a:lstStyle>
          <a:p>
            <a:fld id="{8CF23D3E-C7FE-463F-9945-F59AC37BF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Factor – 1 – 2 percent on each account plus interest on the cash</a:t>
            </a:r>
            <a:r>
              <a:rPr lang="en-US" baseline="0" dirty="0" smtClean="0"/>
              <a:t> advance, assumes responsibility of collecting the accounts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23D3E-C7FE-463F-9945-F59AC37BFD88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32925" indent="-232925"/>
            <a:r>
              <a:rPr lang="en-US" dirty="0" smtClean="0"/>
              <a:t>Sources that are obvious – banks, finance companies, investment companies</a:t>
            </a:r>
          </a:p>
          <a:p>
            <a:pPr marL="232925" indent="-232925"/>
            <a:r>
              <a:rPr lang="en-US" dirty="0" smtClean="0"/>
              <a:t>Your business plan should state your preference for sources of new capital</a:t>
            </a:r>
          </a:p>
          <a:p>
            <a:pPr marL="232925" indent="-232925">
              <a:buAutoNum type="arabicPeriod"/>
            </a:pPr>
            <a:r>
              <a:rPr lang="en-US" baseline="0" dirty="0" smtClean="0"/>
              <a:t>Savings - #1 source – 67% started without borrowing any money, should contribute more than half of the start-up capital to keep control</a:t>
            </a:r>
          </a:p>
          <a:p>
            <a:pPr marL="232925" indent="-232925">
              <a:buAutoNum type="arabicPeriod"/>
            </a:pPr>
            <a:r>
              <a:rPr lang="en-US" baseline="0" dirty="0" smtClean="0"/>
              <a:t>Will you relationship survive if the business fails and the money is lost</a:t>
            </a:r>
          </a:p>
          <a:p>
            <a:pPr marL="232925" indent="-232925">
              <a:buAutoNum type="arabicPeriod"/>
            </a:pPr>
            <a:r>
              <a:rPr lang="en-US" dirty="0" smtClean="0"/>
              <a:t>Angels – help new businesses, involved in start-up financing of one or two new local businesses a year. Keep a low profile, found through networking in your community. Put the terms in writing</a:t>
            </a:r>
            <a:r>
              <a:rPr lang="en-US" baseline="0" dirty="0" smtClean="0"/>
              <a:t> and have an attorney check it.</a:t>
            </a:r>
          </a:p>
          <a:p>
            <a:pPr marL="232925" indent="-232925">
              <a:buAutoNum type="arabicPeriod"/>
            </a:pPr>
            <a:r>
              <a:rPr lang="en-US" baseline="0" dirty="0" smtClean="0"/>
              <a:t>Compatible goals, share the costs, strategic alliances, also put in writing and have an attorney check it</a:t>
            </a:r>
          </a:p>
          <a:p>
            <a:pPr marL="232925" indent="-232925">
              <a:buAutoNum type="arabicPeriod"/>
            </a:pPr>
            <a:r>
              <a:rPr lang="en-US" baseline="0" dirty="0" smtClean="0"/>
              <a:t>Venture capitalists, invest capital professionally. Make investments to make money. They expect a large portion of the business and look for high growth potential. Not good for start-up, better for funding growth.</a:t>
            </a:r>
          </a:p>
          <a:p>
            <a:pPr marL="232925" indent="-232925">
              <a:buAutoNum type="arabicPeriod"/>
            </a:pPr>
            <a:r>
              <a:rPr lang="en-US" baseline="0" dirty="0" smtClean="0"/>
              <a:t>Support a small business, local economic development corporation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23D3E-C7FE-463F-9945-F59AC37BFD88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Banks – up and running other types of financing available. Loans with security being your assets – inventory and accounts receivable</a:t>
            </a:r>
          </a:p>
          <a:p>
            <a:r>
              <a:rPr lang="en-US" dirty="0" smtClean="0"/>
              <a:t>MESICs – at least 51 percent ownership is minority, female, or disabled</a:t>
            </a:r>
          </a:p>
          <a:p>
            <a:r>
              <a:rPr lang="en-US" dirty="0" smtClean="0"/>
              <a:t>Commercial – need security – usually the entrepreneur’s home</a:t>
            </a:r>
          </a:p>
          <a:p>
            <a:r>
              <a:rPr lang="en-US" dirty="0" smtClean="0"/>
              <a:t>SBA – guarantees a commercial bank loan, backs the</a:t>
            </a:r>
            <a:r>
              <a:rPr lang="en-US" baseline="0" dirty="0" smtClean="0"/>
              <a:t> loan 90% - lends public funds to qualified veterans and persons with handicaps SBICs – equity and debt financing to young businesses – each privately owned but licensed by SBA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23D3E-C7FE-463F-9945-F59AC37BFD88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goal to have your business survive and grow</a:t>
            </a:r>
          </a:p>
          <a:p>
            <a:r>
              <a:rPr lang="en-US" dirty="0" smtClean="0"/>
              <a:t>Venture capitalist goal to achieve capital gain through investment then cash out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23D3E-C7FE-463F-9945-F59AC37BFD88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to score very high on all five C’s and establish a good relationship with your banker before</a:t>
            </a:r>
            <a:r>
              <a:rPr lang="en-US" baseline="0" dirty="0" smtClean="0"/>
              <a:t> you ask for money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23D3E-C7FE-463F-9945-F59AC37BFD88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9A36-A723-4F28-9729-649B0EB148F5}" type="datetimeFigureOut">
              <a:rPr lang="en-US" smtClean="0"/>
              <a:pPr/>
              <a:t>11/5/2009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F3B7-3B3E-493A-9EF4-DC1989192B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9A36-A723-4F28-9729-649B0EB148F5}" type="datetimeFigureOut">
              <a:rPr lang="en-US" smtClean="0"/>
              <a:pPr/>
              <a:t>11/5/2009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F3B7-3B3E-493A-9EF4-DC1989192B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9A36-A723-4F28-9729-649B0EB148F5}" type="datetimeFigureOut">
              <a:rPr lang="en-US" smtClean="0"/>
              <a:pPr/>
              <a:t>11/5/2009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F3B7-3B3E-493A-9EF4-DC1989192B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9A36-A723-4F28-9729-649B0EB148F5}" type="datetimeFigureOut">
              <a:rPr lang="en-US" smtClean="0"/>
              <a:pPr/>
              <a:t>11/5/2009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F3B7-3B3E-493A-9EF4-DC1989192B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9A36-A723-4F28-9729-649B0EB148F5}" type="datetimeFigureOut">
              <a:rPr lang="en-US" smtClean="0"/>
              <a:pPr/>
              <a:t>11/5/2009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F3B7-3B3E-493A-9EF4-DC1989192B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9A36-A723-4F28-9729-649B0EB148F5}" type="datetimeFigureOut">
              <a:rPr lang="en-US" smtClean="0"/>
              <a:pPr/>
              <a:t>11/5/2009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F3B7-3B3E-493A-9EF4-DC1989192B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9A36-A723-4F28-9729-649B0EB148F5}" type="datetimeFigureOut">
              <a:rPr lang="en-US" smtClean="0"/>
              <a:pPr/>
              <a:t>11/5/2009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F3B7-3B3E-493A-9EF4-DC1989192B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9A36-A723-4F28-9729-649B0EB148F5}" type="datetimeFigureOut">
              <a:rPr lang="en-US" smtClean="0"/>
              <a:pPr/>
              <a:t>11/5/2009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F3B7-3B3E-493A-9EF4-DC1989192B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9A36-A723-4F28-9729-649B0EB148F5}" type="datetimeFigureOut">
              <a:rPr lang="en-US" smtClean="0"/>
              <a:pPr/>
              <a:t>11/5/2009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F3B7-3B3E-493A-9EF4-DC1989192B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9A36-A723-4F28-9729-649B0EB148F5}" type="datetimeFigureOut">
              <a:rPr lang="en-US" smtClean="0"/>
              <a:pPr/>
              <a:t>11/5/2009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F3B7-3B3E-493A-9EF4-DC1989192B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9A36-A723-4F28-9729-649B0EB148F5}" type="datetimeFigureOut">
              <a:rPr lang="en-US" smtClean="0"/>
              <a:pPr/>
              <a:t>11/5/2009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F3B7-3B3E-493A-9EF4-DC1989192B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89A36-A723-4F28-9729-649B0EB148F5}" type="datetimeFigureOut">
              <a:rPr lang="en-US" smtClean="0"/>
              <a:pPr/>
              <a:t>11/5/2009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7F3B7-3B3E-493A-9EF4-DC1989192B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Financing Your Business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Chapter 19</a:t>
            </a:r>
          </a:p>
          <a:p>
            <a:r>
              <a:rPr lang="en-US" b="1" dirty="0" smtClean="0"/>
              <a:t>Entrepreneurship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What Private Investors Look For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Prefer manufacturing, energy and natural resources, some service businesses</a:t>
            </a:r>
          </a:p>
          <a:p>
            <a:r>
              <a:rPr lang="en-US" dirty="0" smtClean="0"/>
              <a:t>Avoid – retail businesses</a:t>
            </a:r>
          </a:p>
          <a:p>
            <a:r>
              <a:rPr lang="en-US" dirty="0" smtClean="0"/>
              <a:t>Aim to get 10 times their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investment </a:t>
            </a:r>
            <a:r>
              <a:rPr lang="en-US" dirty="0" smtClean="0"/>
              <a:t>back at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end </a:t>
            </a:r>
            <a:r>
              <a:rPr lang="en-US" dirty="0" smtClean="0"/>
              <a:t>of five years</a:t>
            </a:r>
          </a:p>
          <a:p>
            <a:r>
              <a:rPr lang="en-US" dirty="0" smtClean="0"/>
              <a:t>Look for a strong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management </a:t>
            </a:r>
            <a:r>
              <a:rPr lang="en-US" dirty="0" smtClean="0"/>
              <a:t>team</a:t>
            </a:r>
            <a:endParaRPr lang="en-US" dirty="0"/>
          </a:p>
        </p:txBody>
      </p:sp>
      <p:pic>
        <p:nvPicPr>
          <p:cNvPr id="4098" name="Picture 2" descr="C:\Documents and Settings\olsonk\Local Settings\Temporary Internet Files\Content.IE5\U29IM7HJ\MCj029195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362200"/>
            <a:ext cx="2736273" cy="3561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Growth Financing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Venture Capital Companies</a:t>
            </a:r>
          </a:p>
          <a:p>
            <a:pPr lvl="1"/>
            <a:r>
              <a:rPr lang="en-US" dirty="0" smtClean="0"/>
              <a:t>Expect returns that range between 60-70 percent</a:t>
            </a:r>
          </a:p>
          <a:p>
            <a:pPr lvl="1"/>
            <a:r>
              <a:rPr lang="en-US" dirty="0" smtClean="0"/>
              <a:t>Require significant ownership interest of the company</a:t>
            </a:r>
          </a:p>
          <a:p>
            <a:pPr lvl="1"/>
            <a:r>
              <a:rPr lang="en-US" dirty="0" smtClean="0"/>
              <a:t>Need a seat on the board of directors</a:t>
            </a:r>
          </a:p>
          <a:p>
            <a:pPr lvl="1"/>
            <a:r>
              <a:rPr lang="en-US" dirty="0" smtClean="0"/>
              <a:t>Due Diligence – team of experts run background checks on you, your team, your business</a:t>
            </a:r>
          </a:p>
          <a:p>
            <a:r>
              <a:rPr lang="en-US" b="1" dirty="0" smtClean="0"/>
              <a:t>Private Placements</a:t>
            </a:r>
          </a:p>
          <a:p>
            <a:pPr lvl="1"/>
            <a:r>
              <a:rPr lang="en-US" dirty="0" smtClean="0"/>
              <a:t>Raise capital by selling ownership interests of your private corporation or partnership.</a:t>
            </a:r>
          </a:p>
          <a:p>
            <a:pPr lvl="1"/>
            <a:r>
              <a:rPr lang="en-US" dirty="0" smtClean="0"/>
              <a:t>Securities – ownership interest sold to private investors</a:t>
            </a:r>
          </a:p>
          <a:p>
            <a:pPr lvl="1"/>
            <a:r>
              <a:rPr lang="en-US" dirty="0" smtClean="0"/>
              <a:t>Regulation D – investors must invest on a regular basis and have a net worth of at least a million dollars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Initial Public Offerings (IPOs)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Sale of </a:t>
            </a:r>
            <a:r>
              <a:rPr lang="en-US" b="1" dirty="0" smtClean="0"/>
              <a:t>stock</a:t>
            </a:r>
            <a:r>
              <a:rPr lang="en-US" dirty="0" smtClean="0"/>
              <a:t> (ownership interests) in your company on a public stock exchange</a:t>
            </a:r>
          </a:p>
          <a:p>
            <a:r>
              <a:rPr lang="en-US" dirty="0" smtClean="0"/>
              <a:t>Popular way to raise a lot of money for </a:t>
            </a:r>
            <a:r>
              <a:rPr lang="en-US" b="1" dirty="0" smtClean="0"/>
              <a:t>growth</a:t>
            </a:r>
          </a:p>
          <a:p>
            <a:r>
              <a:rPr lang="en-US" dirty="0" smtClean="0"/>
              <a:t>No longer private</a:t>
            </a:r>
          </a:p>
          <a:p>
            <a:r>
              <a:rPr lang="en-US" dirty="0" smtClean="0"/>
              <a:t>Heavily regulated by the SEC (Securities Exchange Commission)</a:t>
            </a:r>
          </a:p>
          <a:p>
            <a:r>
              <a:rPr lang="en-US" dirty="0" smtClean="0"/>
              <a:t>Expensive and lengthy process – page 331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Start-up Costs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57599"/>
          </a:xfrm>
        </p:spPr>
        <p:txBody>
          <a:bodyPr>
            <a:normAutofit/>
          </a:bodyPr>
          <a:lstStyle/>
          <a:p>
            <a:r>
              <a:rPr lang="en-US" dirty="0" smtClean="0"/>
              <a:t>Cost that happen before opening</a:t>
            </a:r>
          </a:p>
          <a:p>
            <a:pPr lvl="1"/>
            <a:r>
              <a:rPr lang="en-US" dirty="0" smtClean="0"/>
              <a:t>Rent space, lease </a:t>
            </a:r>
            <a:br>
              <a:rPr lang="en-US" dirty="0" smtClean="0"/>
            </a:br>
            <a:r>
              <a:rPr lang="en-US" dirty="0" smtClean="0"/>
              <a:t>equipment, train employees</a:t>
            </a:r>
          </a:p>
          <a:p>
            <a:pPr lvl="1"/>
            <a:r>
              <a:rPr lang="en-US" dirty="0" smtClean="0"/>
              <a:t>Page 332</a:t>
            </a:r>
          </a:p>
          <a:p>
            <a:pPr lvl="1"/>
            <a:r>
              <a:rPr lang="en-US" dirty="0" smtClean="0"/>
              <a:t>Talk to suppliers, vendors, </a:t>
            </a:r>
            <a:br>
              <a:rPr lang="en-US" dirty="0" smtClean="0"/>
            </a:br>
            <a:r>
              <a:rPr lang="en-US" dirty="0" smtClean="0"/>
              <a:t>manufacturers, distributors</a:t>
            </a:r>
          </a:p>
        </p:txBody>
      </p:sp>
      <p:pic>
        <p:nvPicPr>
          <p:cNvPr id="5122" name="Picture 2" descr="C:\Documents and Settings\olsonk\Local Settings\Temporary Internet Files\Content.IE5\027TU5V0\MCj023723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3048000"/>
            <a:ext cx="3519709" cy="34497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Working Capital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47800"/>
          </a:xfrm>
        </p:spPr>
        <p:txBody>
          <a:bodyPr/>
          <a:lstStyle/>
          <a:p>
            <a:r>
              <a:rPr lang="en-US" dirty="0" smtClean="0"/>
              <a:t>Amount of cash you need in order to carry on your daily operations</a:t>
            </a:r>
            <a:endParaRPr lang="en-US" dirty="0"/>
          </a:p>
        </p:txBody>
      </p:sp>
      <p:pic>
        <p:nvPicPr>
          <p:cNvPr id="6147" name="Picture 3" descr="C:\Documents and Settings\olsonk\Local Settings\Temporary Internet Files\Content.IE5\U29IM7HJ\MCj0424784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2590800"/>
            <a:ext cx="4087813" cy="37587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Contingency Funds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71800"/>
          </a:xfrm>
        </p:spPr>
        <p:txBody>
          <a:bodyPr/>
          <a:lstStyle/>
          <a:p>
            <a:r>
              <a:rPr lang="en-US" dirty="0" smtClean="0"/>
              <a:t>Used if you are not paid on time</a:t>
            </a:r>
          </a:p>
          <a:p>
            <a:r>
              <a:rPr lang="en-US" dirty="0" smtClean="0"/>
              <a:t>Cover unforeseen business expenses</a:t>
            </a:r>
          </a:p>
          <a:p>
            <a:r>
              <a:rPr lang="en-US" dirty="0" smtClean="0"/>
              <a:t>Enough money in reserve to cover two or more months of fixed costs</a:t>
            </a:r>
          </a:p>
          <a:p>
            <a:pPr lvl="1"/>
            <a:r>
              <a:rPr lang="en-US" dirty="0" smtClean="0"/>
              <a:t>Salaries, rent</a:t>
            </a:r>
            <a:endParaRPr lang="en-US" dirty="0"/>
          </a:p>
        </p:txBody>
      </p:sp>
      <p:pic>
        <p:nvPicPr>
          <p:cNvPr id="7170" name="Picture 2" descr="C:\Documents and Settings\olsonk\Local Settings\Temporary Internet Files\Content.IE5\027TU5V0\MPj0434131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3962400"/>
            <a:ext cx="3699164" cy="24568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Discuss the resources available to entrepreneurs to start their businesses</a:t>
            </a:r>
          </a:p>
          <a:p>
            <a:r>
              <a:rPr lang="en-US" dirty="0" smtClean="0"/>
              <a:t>Distinguish among the various types of financing for start-up</a:t>
            </a:r>
            <a:br>
              <a:rPr lang="en-US" dirty="0" smtClean="0"/>
            </a:br>
            <a:r>
              <a:rPr lang="en-US" dirty="0" smtClean="0"/>
              <a:t>explain how to obtain financing</a:t>
            </a:r>
          </a:p>
          <a:p>
            <a:r>
              <a:rPr lang="en-US" dirty="0" smtClean="0"/>
              <a:t>List the types of growth financing available to entrepreneurs</a:t>
            </a:r>
          </a:p>
          <a:p>
            <a:r>
              <a:rPr lang="en-US" dirty="0" smtClean="0"/>
              <a:t>Describe how to calculate your start-up capital needs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Section 19.1</a:t>
            </a:r>
            <a:br>
              <a:rPr lang="en-US" b="1" dirty="0" smtClean="0"/>
            </a:br>
            <a:r>
              <a:rPr lang="en-US" b="1" dirty="0" smtClean="0"/>
              <a:t>What you’ll learn: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bootstrap the start-up of your business</a:t>
            </a:r>
          </a:p>
          <a:p>
            <a:r>
              <a:rPr lang="en-US" dirty="0" smtClean="0"/>
              <a:t>The difference between debt and equity financing</a:t>
            </a:r>
          </a:p>
          <a:p>
            <a:r>
              <a:rPr lang="en-US" dirty="0" smtClean="0"/>
              <a:t>The types of debt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equity </a:t>
            </a:r>
            <a:r>
              <a:rPr lang="en-US" dirty="0" smtClean="0"/>
              <a:t>financing available</a:t>
            </a:r>
            <a:endParaRPr lang="en-US" dirty="0"/>
          </a:p>
        </p:txBody>
      </p:sp>
      <p:pic>
        <p:nvPicPr>
          <p:cNvPr id="1026" name="Picture 2" descr="C:\Documents and Settings\olsonk\Local Settings\Temporary Internet Files\Content.IE5\027TU5V0\MCj023800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3429000"/>
            <a:ext cx="2586273" cy="2399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Entrepreneurial Resources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5334000"/>
          </a:xfrm>
        </p:spPr>
        <p:txBody>
          <a:bodyPr/>
          <a:lstStyle/>
          <a:p>
            <a:pPr lvl="1"/>
            <a:r>
              <a:rPr lang="en-US" b="1" dirty="0" smtClean="0"/>
              <a:t>Bootstrapping </a:t>
            </a:r>
            <a:r>
              <a:rPr lang="en-US" dirty="0" smtClean="0"/>
              <a:t>– operating as frugally as possible and cutting all unnecessary expenses</a:t>
            </a:r>
          </a:p>
          <a:p>
            <a:pPr lvl="2"/>
            <a:r>
              <a:rPr lang="en-US" dirty="0" smtClean="0"/>
              <a:t>Hire as few employees as possible – greatest expense</a:t>
            </a:r>
          </a:p>
          <a:p>
            <a:pPr lvl="2"/>
            <a:r>
              <a:rPr lang="en-US" dirty="0" smtClean="0"/>
              <a:t>Lease anything you can – no down payment</a:t>
            </a:r>
          </a:p>
          <a:p>
            <a:pPr lvl="2"/>
            <a:r>
              <a:rPr lang="en-US" dirty="0" smtClean="0"/>
              <a:t>Be creative</a:t>
            </a:r>
          </a:p>
          <a:p>
            <a:pPr lvl="2"/>
            <a:r>
              <a:rPr lang="en-US" dirty="0" smtClean="0"/>
              <a:t>Ask suppliers to give you longer terms</a:t>
            </a:r>
          </a:p>
          <a:p>
            <a:pPr lvl="2"/>
            <a:r>
              <a:rPr lang="en-US" dirty="0" smtClean="0"/>
              <a:t>Require customers to pay in advance </a:t>
            </a:r>
          </a:p>
          <a:p>
            <a:pPr lvl="2"/>
            <a:r>
              <a:rPr lang="en-US" dirty="0" smtClean="0"/>
              <a:t>Sell your accounts receivable to a factor – agent who handles your transactions for a fee</a:t>
            </a:r>
          </a:p>
          <a:p>
            <a:pPr lvl="1"/>
            <a:r>
              <a:rPr lang="en-US" b="1" dirty="0" smtClean="0"/>
              <a:t>Start-up Money </a:t>
            </a:r>
            <a:r>
              <a:rPr lang="en-US" dirty="0" smtClean="0"/>
              <a:t>– personal resources</a:t>
            </a:r>
          </a:p>
          <a:p>
            <a:pPr lvl="2"/>
            <a:r>
              <a:rPr lang="en-US" dirty="0" smtClean="0"/>
              <a:t>Savings, credit cards, family, friends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Financing the Start-Up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Equity Sources – </a:t>
            </a:r>
            <a:r>
              <a:rPr lang="en-US" dirty="0" smtClean="0"/>
              <a:t>trade cash for some portion of ownership or equity of a business</a:t>
            </a:r>
          </a:p>
          <a:p>
            <a:pPr lvl="1"/>
            <a:r>
              <a:rPr lang="en-US" dirty="0" smtClean="0"/>
              <a:t>Personal savings</a:t>
            </a:r>
          </a:p>
          <a:p>
            <a:pPr lvl="1"/>
            <a:r>
              <a:rPr lang="en-US" dirty="0" smtClean="0"/>
              <a:t>Friends and family</a:t>
            </a:r>
          </a:p>
          <a:p>
            <a:pPr lvl="1"/>
            <a:r>
              <a:rPr lang="en-US" dirty="0" smtClean="0"/>
              <a:t>Private investors - </a:t>
            </a:r>
            <a:r>
              <a:rPr lang="en-US" b="1" dirty="0" smtClean="0"/>
              <a:t>angels</a:t>
            </a:r>
          </a:p>
          <a:p>
            <a:pPr lvl="1"/>
            <a:r>
              <a:rPr lang="en-US" dirty="0" smtClean="0"/>
              <a:t>Partners</a:t>
            </a:r>
          </a:p>
          <a:p>
            <a:pPr lvl="1"/>
            <a:r>
              <a:rPr lang="en-US" b="1" dirty="0" smtClean="0"/>
              <a:t>Venture capitalists</a:t>
            </a:r>
          </a:p>
          <a:p>
            <a:pPr lvl="1"/>
            <a:r>
              <a:rPr lang="en-US" dirty="0" smtClean="0"/>
              <a:t>State-sponsored venture capital funds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Debt Sources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Banks</a:t>
            </a:r>
            <a:r>
              <a:rPr lang="en-US" dirty="0" smtClean="0"/>
              <a:t> – primary source of operating capital</a:t>
            </a:r>
            <a:endParaRPr lang="en-US" b="1" dirty="0" smtClean="0"/>
          </a:p>
          <a:p>
            <a:pPr lvl="1"/>
            <a:r>
              <a:rPr lang="en-US" b="1" dirty="0" smtClean="0"/>
              <a:t>Line of credit</a:t>
            </a:r>
            <a:r>
              <a:rPr lang="en-US" dirty="0" smtClean="0"/>
              <a:t> – certain amount of money at a certain interest rate, pay back regularly</a:t>
            </a:r>
            <a:endParaRPr lang="en-US" b="1" dirty="0" smtClean="0"/>
          </a:p>
          <a:p>
            <a:r>
              <a:rPr lang="en-US" b="1" dirty="0" smtClean="0"/>
              <a:t>Trade credit</a:t>
            </a:r>
            <a:r>
              <a:rPr lang="en-US" dirty="0" smtClean="0"/>
              <a:t> – short-term from industry or trade</a:t>
            </a:r>
          </a:p>
          <a:p>
            <a:r>
              <a:rPr lang="en-US" b="1" dirty="0" smtClean="0"/>
              <a:t>Minority Enterprise Small Business Investment Companies (MESBICs)</a:t>
            </a:r>
          </a:p>
          <a:p>
            <a:r>
              <a:rPr lang="en-US" b="1" dirty="0" smtClean="0"/>
              <a:t>Commercial finance companies</a:t>
            </a:r>
            <a:r>
              <a:rPr lang="en-US" dirty="0" smtClean="0"/>
              <a:t> – more expensive – take more risks</a:t>
            </a:r>
          </a:p>
          <a:p>
            <a:r>
              <a:rPr lang="en-US" b="1" dirty="0" smtClean="0"/>
              <a:t>Small Business Administration (SBA)</a:t>
            </a:r>
            <a:r>
              <a:rPr lang="en-US" dirty="0" smtClean="0"/>
              <a:t> – loans</a:t>
            </a:r>
          </a:p>
          <a:p>
            <a:r>
              <a:rPr lang="en-US" b="1" dirty="0" smtClean="0"/>
              <a:t>Small Business Investment Companies (SBICs)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Section 19.2</a:t>
            </a:r>
            <a:br>
              <a:rPr lang="en-US" b="1" dirty="0" smtClean="0"/>
            </a:br>
            <a:r>
              <a:rPr lang="en-US" b="1" dirty="0" smtClean="0"/>
              <a:t>What you’ll learn: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/>
          <a:lstStyle/>
          <a:p>
            <a:r>
              <a:rPr lang="en-US" dirty="0" smtClean="0"/>
              <a:t>What financiers look for </a:t>
            </a:r>
          </a:p>
          <a:p>
            <a:r>
              <a:rPr lang="en-US" dirty="0" smtClean="0"/>
              <a:t>The types of growth financing available</a:t>
            </a:r>
          </a:p>
          <a:p>
            <a:r>
              <a:rPr lang="en-US" dirty="0" smtClean="0"/>
              <a:t>How to calculate your start-up capital needs</a:t>
            </a:r>
          </a:p>
        </p:txBody>
      </p:sp>
      <p:pic>
        <p:nvPicPr>
          <p:cNvPr id="2052" name="Picture 4" descr="C:\Documents and Settings\olsonk\Local Settings\Temporary Internet Files\Content.IE5\U29IM7HJ\MCj033822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429000"/>
            <a:ext cx="3719945" cy="32271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Venture Capitalists Look For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High-growth firms</a:t>
            </a:r>
            <a:r>
              <a:rPr lang="en-US" dirty="0" smtClean="0"/>
              <a:t> – 30-50 percent return on their investment</a:t>
            </a:r>
          </a:p>
          <a:p>
            <a:r>
              <a:rPr lang="en-US" b="1" dirty="0" smtClean="0"/>
              <a:t>Good management team</a:t>
            </a:r>
          </a:p>
          <a:p>
            <a:r>
              <a:rPr lang="en-US" b="1" dirty="0" smtClean="0"/>
              <a:t>Market potential</a:t>
            </a:r>
          </a:p>
          <a:p>
            <a:r>
              <a:rPr lang="en-US" b="1" dirty="0" smtClean="0"/>
              <a:t>Will examine every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thing </a:t>
            </a:r>
            <a:r>
              <a:rPr lang="en-US" b="1" dirty="0" smtClean="0"/>
              <a:t>in your business</a:t>
            </a:r>
          </a:p>
          <a:p>
            <a:pPr lvl="1"/>
            <a:r>
              <a:rPr lang="en-US" dirty="0" smtClean="0"/>
              <a:t>Slow process</a:t>
            </a:r>
            <a:endParaRPr lang="en-US" dirty="0"/>
          </a:p>
        </p:txBody>
      </p:sp>
      <p:pic>
        <p:nvPicPr>
          <p:cNvPr id="3074" name="Picture 2" descr="C:\Documents and Settings\olsonk\Local Settings\Temporary Internet Files\Content.IE5\U29IM7HJ\MPj0442375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2362200"/>
            <a:ext cx="2535382" cy="38030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Bankers Look For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r>
              <a:rPr lang="en-US" b="1" dirty="0" smtClean="0"/>
              <a:t>Character</a:t>
            </a:r>
            <a:r>
              <a:rPr lang="en-US" dirty="0" smtClean="0"/>
              <a:t> – value of a good management team</a:t>
            </a:r>
            <a:endParaRPr lang="en-US" b="1" dirty="0" smtClean="0"/>
          </a:p>
          <a:p>
            <a:r>
              <a:rPr lang="en-US" b="1" dirty="0" smtClean="0"/>
              <a:t>Capacity</a:t>
            </a:r>
            <a:r>
              <a:rPr lang="en-US" dirty="0" smtClean="0"/>
              <a:t> – ability to pay in view of its income and obligations, sufficient cash flow</a:t>
            </a:r>
            <a:endParaRPr lang="en-US" b="1" dirty="0" smtClean="0"/>
          </a:p>
          <a:p>
            <a:r>
              <a:rPr lang="en-US" b="1" dirty="0" smtClean="0"/>
              <a:t>Capital</a:t>
            </a:r>
            <a:r>
              <a:rPr lang="en-US" dirty="0" smtClean="0"/>
              <a:t> – don’t have too much debt</a:t>
            </a:r>
            <a:endParaRPr lang="en-US" b="1" dirty="0" smtClean="0"/>
          </a:p>
          <a:p>
            <a:r>
              <a:rPr lang="en-US" b="1" dirty="0" smtClean="0"/>
              <a:t>Collateral</a:t>
            </a:r>
            <a:r>
              <a:rPr lang="en-US" dirty="0" smtClean="0"/>
              <a:t> – things of value they can claim if a business does not repay its loan</a:t>
            </a:r>
            <a:endParaRPr lang="en-US" b="1" dirty="0" smtClean="0"/>
          </a:p>
          <a:p>
            <a:r>
              <a:rPr lang="en-US" b="1" dirty="0" smtClean="0"/>
              <a:t>Conditions</a:t>
            </a:r>
            <a:r>
              <a:rPr lang="en-US" dirty="0" smtClean="0"/>
              <a:t> – the environment in which the business will operate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7B58B987707A4F9D2CEC242AA5A948" ma:contentTypeVersion="0" ma:contentTypeDescription="Create a new document." ma:contentTypeScope="" ma:versionID="ac05ddc8606892d4cec5ca7e55efc71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6B84131-0DA2-4C24-B9BD-B7E2AD84A956}"/>
</file>

<file path=customXml/itemProps2.xml><?xml version="1.0" encoding="utf-8"?>
<ds:datastoreItem xmlns:ds="http://schemas.openxmlformats.org/officeDocument/2006/customXml" ds:itemID="{57547959-7EF1-4C94-A619-D10043F9C615}"/>
</file>

<file path=customXml/itemProps3.xml><?xml version="1.0" encoding="utf-8"?>
<ds:datastoreItem xmlns:ds="http://schemas.openxmlformats.org/officeDocument/2006/customXml" ds:itemID="{5ABBCD98-9E82-4073-AEEB-27CC3B11E90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</TotalTime>
  <Words>880</Words>
  <Application>Microsoft Office PowerPoint</Application>
  <PresentationFormat>On-screen Show (4:3)</PresentationFormat>
  <Paragraphs>108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Financing Your Business</vt:lpstr>
      <vt:lpstr>Objectives</vt:lpstr>
      <vt:lpstr>Section 19.1 What you’ll learn:</vt:lpstr>
      <vt:lpstr>Entrepreneurial Resources</vt:lpstr>
      <vt:lpstr>Financing the Start-Up</vt:lpstr>
      <vt:lpstr>Debt Sources</vt:lpstr>
      <vt:lpstr>Section 19.2 What you’ll learn:</vt:lpstr>
      <vt:lpstr>What Venture Capitalists Look For</vt:lpstr>
      <vt:lpstr>What Bankers Look For</vt:lpstr>
      <vt:lpstr>What Private Investors Look For</vt:lpstr>
      <vt:lpstr>Types of Growth Financing</vt:lpstr>
      <vt:lpstr>Initial Public Offerings (IPOs)</vt:lpstr>
      <vt:lpstr>Start-up Costs</vt:lpstr>
      <vt:lpstr>Working Capital</vt:lpstr>
      <vt:lpstr>Contingency Funds</vt:lpstr>
    </vt:vector>
  </TitlesOfParts>
  <Company>Madison Central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 and Record Keeping</dc:title>
  <dc:creator>MCSD</dc:creator>
  <cp:lastModifiedBy>MCSD</cp:lastModifiedBy>
  <cp:revision>5</cp:revision>
  <dcterms:created xsi:type="dcterms:W3CDTF">2009-10-27T14:45:49Z</dcterms:created>
  <dcterms:modified xsi:type="dcterms:W3CDTF">2009-11-05T16:28:26Z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0x010100A77B58B987707A4F9D2CEC242AA5A948</vt:lpwstr>
  </property>
</Properties>
</file>